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35DE-6FB8-E95C-8CFD-BA952C316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DA5C6-EA88-7FCF-07C0-981CDA449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90344-E949-0E8A-63A3-CA279318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1D-EA97-4DD6-9851-E84ED5D4D5C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32A98-B645-30C3-25F0-43843DDE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106C-495F-39D9-BB3A-58AED9B6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206-1376-4434-85DB-BD33CE63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3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CE16-AD83-DC58-33C1-10F7958A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33EE0-1CC4-F165-1E23-BE49B8ADF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137D8-7EE2-09BA-F2BF-F56B936D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1D-EA97-4DD6-9851-E84ED5D4D5C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B7072-3722-03A5-87C0-B61A1822F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8C7C6-CA03-7061-AACC-7F68E482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206-1376-4434-85DB-BD33CE63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B8596-712D-572E-CF32-AC1A2FA04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948E1-552D-6E1A-1619-8A136EF83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4E32C-E5EA-CE7D-3A50-2C7D1E36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1D-EA97-4DD6-9851-E84ED5D4D5C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D72E6-10C6-7193-4416-B8173846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2D91A-DA40-D7D4-11EB-5AF44749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206-1376-4434-85DB-BD33CE63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9B99B-C799-F790-540B-427117C9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C552-F126-6EC3-54E1-C81A6E3D6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37BC4-4107-0076-5F70-EE718B37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1D-EA97-4DD6-9851-E84ED5D4D5C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8FC8-94E3-1E94-6BEF-4689ACB9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B2C9-895B-A1A9-FA79-26DE8EDD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206-1376-4434-85DB-BD33CE63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4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9F67-8B45-4881-2852-9B2A2F823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EAA1C-E47C-A2AA-E760-7B35787DB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18D28-84AD-BAF7-B7C5-944735CF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1D-EA97-4DD6-9851-E84ED5D4D5C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B7613-ADF6-8021-E854-F8CDC60D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9F55C-C67F-E01D-5EDE-F0435614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206-1376-4434-85DB-BD33CE63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9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2547-8B78-B252-C157-71E78990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378E-95A8-031C-08E8-BE247DD1F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323ED-023F-4BA0-EFBE-2E150FB05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64D2E-D759-8BF4-30E1-45DBDE0A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1D-EA97-4DD6-9851-E84ED5D4D5C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92913-8C3A-5BF1-6E6C-490F28BD6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ED084-D6EE-50A3-FF81-C7D07B32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206-1376-4434-85DB-BD33CE63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5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D8B1-850E-58BD-9BF0-D2008718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30609-4340-6F48-C8C2-D72D53CA0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4739F-7C74-6B39-9EB9-3642D0B46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60CF4-1E96-F75D-358D-DA3816CCC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ED9CC-BB67-26E0-87E5-516699A61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8976A4-C257-2542-1759-BF35E16DA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1D-EA97-4DD6-9851-E84ED5D4D5C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18AB-6176-02BE-C5F9-5FA2CBD12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780D2-E55B-E341-190B-02BC50F4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206-1376-4434-85DB-BD33CE63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4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2DA0-FC50-D704-7D52-303A8C5A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57677-E927-8A38-5E28-2C5DBEEE9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1D-EA97-4DD6-9851-E84ED5D4D5C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CD8B0-FCC1-20FF-C0CE-FEDCDAB96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EC7B5-EB75-0BD4-DF44-B47F3920B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206-1376-4434-85DB-BD33CE63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7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BC7EF-5A27-50CC-6D24-892EC937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1D-EA97-4DD6-9851-E84ED5D4D5C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C85A0-C0C1-0E43-1299-77658D5BA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4D347-A047-5D70-28C3-735E3D33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206-1376-4434-85DB-BD33CE63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4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A5F5-2AFB-1697-F257-D1E16B57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109A-16BE-C4BA-5182-E638CE4B0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7C3B7-3862-C19F-543F-8AA1B27A7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D3B2E-6667-D8E4-7461-62645204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1D-EA97-4DD6-9851-E84ED5D4D5C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7100C-0B00-9431-093A-E1F811D5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858EC-4B8A-6C83-3568-81D35313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206-1376-4434-85DB-BD33CE63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0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4B8E2-B538-8A27-B6A0-E9E44577C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66FDD-E6D1-F9D6-B19B-14A2F8E7A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F25F6-068C-E1DC-1DA8-10C1EF6B2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92595-F2AF-BB15-6FAA-A9E8A1DC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AFB1D-EA97-4DD6-9851-E84ED5D4D5C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15033-F816-09F8-D112-E86C431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55461-8C21-2B94-5295-8F433529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D206-1376-4434-85DB-BD33CE63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6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B584D-C689-0B08-A81C-A23FB5E2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ED796-2DC1-904C-863E-62A17B7D8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00BE3-5683-1D78-B03C-CE062E634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AFB1D-EA97-4DD6-9851-E84ED5D4D5C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BAE3E-F745-4A42-02C3-2D332FB2E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F4B6C-42BD-AEDA-3D0F-6DA2C9F06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D206-1376-4434-85DB-BD33CE637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7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http://www.papolst.org/learning-center/polst-self-stud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F6801C-4A10-0C3A-B940-3BF35337A8FE}"/>
              </a:ext>
            </a:extLst>
          </p:cNvPr>
          <p:cNvSpPr/>
          <p:nvPr/>
        </p:nvSpPr>
        <p:spPr>
          <a:xfrm>
            <a:off x="0" y="0"/>
            <a:ext cx="12191998" cy="1606295"/>
          </a:xfrm>
          <a:prstGeom prst="rect">
            <a:avLst/>
          </a:prstGeom>
          <a:solidFill>
            <a:srgbClr val="DC0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lose-up of woman's hands typing and using a trackpad on a laptop with mug">
            <a:extLst>
              <a:ext uri="{FF2B5EF4-FFF2-40B4-BE49-F238E27FC236}">
                <a16:creationId xmlns:a16="http://schemas.microsoft.com/office/drawing/2014/main" id="{58784F0E-BBD7-D150-8E95-C2E44E7862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295"/>
            <a:ext cx="12192000" cy="48768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043D60-E99D-419F-22DC-35D861BB66AB}"/>
              </a:ext>
            </a:extLst>
          </p:cNvPr>
          <p:cNvSpPr txBox="1">
            <a:spLocks/>
          </p:cNvSpPr>
          <p:nvPr/>
        </p:nvSpPr>
        <p:spPr>
          <a:xfrm>
            <a:off x="5999603" y="1810545"/>
            <a:ext cx="3715898" cy="36153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DC0963"/>
                </a:solidFill>
              </a:rPr>
              <a:t>Module Topics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C0963"/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Fundamentals of POLST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C0963"/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Advance directives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C0963"/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Tools and strategies for </a:t>
            </a:r>
            <a:br>
              <a:rPr lang="en-US" sz="2200" b="1" dirty="0"/>
            </a:br>
            <a:r>
              <a:rPr lang="en-US" sz="2200" b="1" dirty="0"/>
              <a:t>having POLST conversations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C0963"/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POLST implementation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C0963"/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Medicare reimbursement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C0963"/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Cultural humility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C0963"/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Pediatrics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DC0963"/>
              </a:buClr>
              <a:buFont typeface="Wingdings" panose="05000000000000000000" pitchFamily="2" charset="2"/>
              <a:buChar char="§"/>
            </a:pPr>
            <a:r>
              <a:rPr lang="en-US" sz="2200" b="1" dirty="0"/>
              <a:t>EMS and POLST</a:t>
            </a:r>
          </a:p>
        </p:txBody>
      </p:sp>
      <p:pic>
        <p:nvPicPr>
          <p:cNvPr id="5" name="Content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1FB2190E-39DC-EFAD-6B38-5143E2D7B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3" y="4375106"/>
            <a:ext cx="4539676" cy="1952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F0B63-1AB7-2198-EA4F-F7A9ADDE4268}"/>
              </a:ext>
            </a:extLst>
          </p:cNvPr>
          <p:cNvSpPr txBox="1"/>
          <p:nvPr/>
        </p:nvSpPr>
        <p:spPr>
          <a:xfrm>
            <a:off x="719552" y="1850730"/>
            <a:ext cx="496908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strike="noStrike" kern="1200" cap="none" spc="0" normalizeH="0" baseline="0" noProof="0" dirty="0">
                <a:ln>
                  <a:noFill/>
                </a:ln>
                <a:solidFill>
                  <a:srgbClr val="DC0963"/>
                </a:solidFill>
                <a:effectLst/>
                <a:uLnTx/>
                <a:uFillTx/>
                <a:latin typeface="Calibri" panose="020F0502020204030204"/>
              </a:rPr>
              <a:t>Now </a:t>
            </a:r>
            <a:r>
              <a:rPr lang="en-US" sz="2200" b="1" dirty="0">
                <a:solidFill>
                  <a:srgbClr val="DC0963"/>
                </a:solidFill>
                <a:latin typeface="Calibri" panose="020F0502020204030204"/>
              </a:rPr>
              <a:t>available</a:t>
            </a:r>
            <a:r>
              <a:rPr kumimoji="0" lang="en-US" sz="2200" b="1" i="0" strike="noStrike" kern="1200" cap="none" spc="0" normalizeH="0" baseline="0" noProof="0" dirty="0">
                <a:ln>
                  <a:noFill/>
                </a:ln>
                <a:solidFill>
                  <a:srgbClr val="DC0963"/>
                </a:solidFill>
                <a:effectLst/>
                <a:uLnTx/>
                <a:uFillTx/>
                <a:latin typeface="Calibri" panose="020F0502020204030204"/>
              </a:rPr>
              <a:t> from Pennsylvania POLST!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9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10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self-paced online continuing education modules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096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Gain the skills you need to have quality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end-of-life conversations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14EFF-DCFB-F0F0-9CA3-6CA8BC450CB1}"/>
              </a:ext>
            </a:extLst>
          </p:cNvPr>
          <p:cNvSpPr/>
          <p:nvPr/>
        </p:nvSpPr>
        <p:spPr>
          <a:xfrm>
            <a:off x="-1" y="6483095"/>
            <a:ext cx="12191999" cy="370537"/>
          </a:xfrm>
          <a:prstGeom prst="rect">
            <a:avLst/>
          </a:prstGeom>
          <a:solidFill>
            <a:srgbClr val="DC0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Developed with support from the Jewish Healthcare Foundation and the McElhattan Foundation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51BF8D-3F5C-7BAF-004C-A5A55C0C203F}"/>
              </a:ext>
            </a:extLst>
          </p:cNvPr>
          <p:cNvGrpSpPr/>
          <p:nvPr/>
        </p:nvGrpSpPr>
        <p:grpSpPr>
          <a:xfrm>
            <a:off x="9105471" y="1235758"/>
            <a:ext cx="3086529" cy="2583852"/>
            <a:chOff x="9224885" y="1635325"/>
            <a:chExt cx="3086529" cy="2583852"/>
          </a:xfrm>
        </p:grpSpPr>
        <p:sp>
          <p:nvSpPr>
            <p:cNvPr id="8" name="Star: 24 Points 7">
              <a:extLst>
                <a:ext uri="{FF2B5EF4-FFF2-40B4-BE49-F238E27FC236}">
                  <a16:creationId xmlns:a16="http://schemas.microsoft.com/office/drawing/2014/main" id="{D4C32B39-887D-43D0-77E2-37F006C716A4}"/>
                </a:ext>
              </a:extLst>
            </p:cNvPr>
            <p:cNvSpPr/>
            <p:nvPr/>
          </p:nvSpPr>
          <p:spPr>
            <a:xfrm>
              <a:off x="9224885" y="1635325"/>
              <a:ext cx="3086529" cy="2583852"/>
            </a:xfrm>
            <a:prstGeom prst="star24">
              <a:avLst/>
            </a:prstGeom>
            <a:solidFill>
              <a:srgbClr val="DC0963"/>
            </a:solidFill>
            <a:ln w="381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353B72-747A-19C6-690C-79A4AA7530FB}"/>
                </a:ext>
              </a:extLst>
            </p:cNvPr>
            <p:cNvSpPr txBox="1"/>
            <p:nvPr/>
          </p:nvSpPr>
          <p:spPr>
            <a:xfrm rot="1067525">
              <a:off x="9687739" y="2446272"/>
              <a:ext cx="21876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Earn 11 Free CME/CNE Credits!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924B6D4-A34D-2BA0-B6ED-2F3F3C71807A}"/>
              </a:ext>
            </a:extLst>
          </p:cNvPr>
          <p:cNvSpPr txBox="1"/>
          <p:nvPr/>
        </p:nvSpPr>
        <p:spPr>
          <a:xfrm>
            <a:off x="6096000" y="5509384"/>
            <a:ext cx="544613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C096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started today!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C096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www.papolst.org/learning-center/polst-self-study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E39D26-52EA-7128-16D4-2941A14E96AF}"/>
              </a:ext>
            </a:extLst>
          </p:cNvPr>
          <p:cNvSpPr txBox="1">
            <a:spLocks/>
          </p:cNvSpPr>
          <p:nvPr/>
        </p:nvSpPr>
        <p:spPr>
          <a:xfrm>
            <a:off x="729963" y="236608"/>
            <a:ext cx="10508651" cy="138003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Enhance Your POLST Knowledge and Skills With </a:t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r>
              <a:rPr lang="en-US" sz="5200" b="1" dirty="0">
                <a:solidFill>
                  <a:schemeClr val="bg1"/>
                </a:solidFill>
                <a:latin typeface="+mn-lt"/>
              </a:rPr>
              <a:t>Free On-Demand CE!</a:t>
            </a:r>
          </a:p>
        </p:txBody>
      </p:sp>
      <p:pic>
        <p:nvPicPr>
          <p:cNvPr id="15" name="Picture 14" descr="A qr code with a pink background&#10;&#10;Description automatically generated">
            <a:extLst>
              <a:ext uri="{FF2B5EF4-FFF2-40B4-BE49-F238E27FC236}">
                <a16:creationId xmlns:a16="http://schemas.microsoft.com/office/drawing/2014/main" id="{7D6F4DCB-0195-3936-8214-F100E3C1C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906" y="4538334"/>
            <a:ext cx="1301925" cy="13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2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92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 Your POLST Knowledge and Skills With Free On-Demand CE!</dc:title>
  <dc:creator>Lisa George</dc:creator>
  <cp:lastModifiedBy>Lisa George</cp:lastModifiedBy>
  <cp:revision>7</cp:revision>
  <dcterms:created xsi:type="dcterms:W3CDTF">2023-02-23T17:22:38Z</dcterms:created>
  <dcterms:modified xsi:type="dcterms:W3CDTF">2024-04-10T15:11:23Z</dcterms:modified>
</cp:coreProperties>
</file>